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88"/>
  </p:notesMasterIdLst>
  <p:handoutMasterIdLst>
    <p:handoutMasterId r:id="rId89"/>
  </p:handoutMasterIdLst>
  <p:sldIdLst>
    <p:sldId id="423" r:id="rId16"/>
    <p:sldId id="589" r:id="rId17"/>
    <p:sldId id="600" r:id="rId18"/>
    <p:sldId id="601" r:id="rId19"/>
    <p:sldId id="481" r:id="rId20"/>
    <p:sldId id="482" r:id="rId21"/>
    <p:sldId id="483" r:id="rId22"/>
    <p:sldId id="484" r:id="rId23"/>
    <p:sldId id="485" r:id="rId24"/>
    <p:sldId id="486" r:id="rId25"/>
    <p:sldId id="293" r:id="rId26"/>
    <p:sldId id="404" r:id="rId27"/>
    <p:sldId id="405" r:id="rId28"/>
    <p:sldId id="406" r:id="rId29"/>
    <p:sldId id="431" r:id="rId30"/>
    <p:sldId id="432" r:id="rId31"/>
    <p:sldId id="584" r:id="rId32"/>
    <p:sldId id="585" r:id="rId33"/>
    <p:sldId id="488" r:id="rId34"/>
    <p:sldId id="489" r:id="rId35"/>
    <p:sldId id="592" r:id="rId36"/>
    <p:sldId id="490" r:id="rId37"/>
    <p:sldId id="593" r:id="rId38"/>
    <p:sldId id="454" r:id="rId39"/>
    <p:sldId id="594" r:id="rId40"/>
    <p:sldId id="630" r:id="rId41"/>
    <p:sldId id="631" r:id="rId42"/>
    <p:sldId id="632" r:id="rId43"/>
    <p:sldId id="636" r:id="rId44"/>
    <p:sldId id="637" r:id="rId45"/>
    <p:sldId id="633" r:id="rId46"/>
    <p:sldId id="456" r:id="rId47"/>
    <p:sldId id="455" r:id="rId48"/>
    <p:sldId id="457" r:id="rId49"/>
    <p:sldId id="458" r:id="rId50"/>
    <p:sldId id="459" r:id="rId51"/>
    <p:sldId id="602" r:id="rId52"/>
    <p:sldId id="606" r:id="rId53"/>
    <p:sldId id="607" r:id="rId54"/>
    <p:sldId id="608" r:id="rId55"/>
    <p:sldId id="603" r:id="rId56"/>
    <p:sldId id="609" r:id="rId57"/>
    <p:sldId id="612" r:id="rId58"/>
    <p:sldId id="610" r:id="rId59"/>
    <p:sldId id="613" r:id="rId60"/>
    <p:sldId id="614" r:id="rId61"/>
    <p:sldId id="634" r:id="rId62"/>
    <p:sldId id="635" r:id="rId63"/>
    <p:sldId id="611" r:id="rId64"/>
    <p:sldId id="619" r:id="rId65"/>
    <p:sldId id="559" r:id="rId66"/>
    <p:sldId id="560" r:id="rId67"/>
    <p:sldId id="561" r:id="rId68"/>
    <p:sldId id="562" r:id="rId69"/>
    <p:sldId id="563" r:id="rId70"/>
    <p:sldId id="564" r:id="rId71"/>
    <p:sldId id="565" r:id="rId72"/>
    <p:sldId id="566" r:id="rId73"/>
    <p:sldId id="567" r:id="rId74"/>
    <p:sldId id="568" r:id="rId75"/>
    <p:sldId id="569" r:id="rId76"/>
    <p:sldId id="570" r:id="rId77"/>
    <p:sldId id="571" r:id="rId78"/>
    <p:sldId id="624" r:id="rId79"/>
    <p:sldId id="627" r:id="rId80"/>
    <p:sldId id="628" r:id="rId81"/>
    <p:sldId id="629" r:id="rId82"/>
    <p:sldId id="494" r:id="rId83"/>
    <p:sldId id="615" r:id="rId84"/>
    <p:sldId id="616" r:id="rId85"/>
    <p:sldId id="617" r:id="rId86"/>
    <p:sldId id="618" r:id="rId8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89"/>
            <p14:sldId id="600"/>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08"/>
            <p14:sldId id="603"/>
            <p14:sldId id="609"/>
            <p14:sldId id="612"/>
            <p14:sldId id="610"/>
            <p14:sldId id="613"/>
            <p14:sldId id="614"/>
            <p14:sldId id="634"/>
            <p14:sldId id="635"/>
            <p14:sldId id="611"/>
            <p14:sldId id="619"/>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82" autoAdjust="0"/>
    <p:restoredTop sz="94683"/>
  </p:normalViewPr>
  <p:slideViewPr>
    <p:cSldViewPr snapToGrid="0">
      <p:cViewPr varScale="1">
        <p:scale>
          <a:sx n="92" d="100"/>
          <a:sy n="92" d="100"/>
        </p:scale>
        <p:origin x="392" y="192"/>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Master" Target="slideMasters/slideMaster11.xml"/><Relationship Id="rId14" Type="http://schemas.openxmlformats.org/officeDocument/2006/relationships/slideMaster" Target="slideMasters/slideMaster12.xml"/><Relationship Id="rId15" Type="http://schemas.openxmlformats.org/officeDocument/2006/relationships/slideMaster" Target="slideMasters/slideMaster13.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90" Type="http://schemas.openxmlformats.org/officeDocument/2006/relationships/commentAuthors" Target="commentAuthors.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3/20/18 3:37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3/20/18 3:37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3/20/18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12</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13</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3/20/18 3:37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3/20/18 3:37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3/20/18 3:37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3/20/18 3:37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3/20/18 3:37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26</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3/20/18 3:37 PM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27</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3/20/18 3:37 PM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3/20/18 3:37 PM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3/20/18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3/20/18 3:37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3/20/18 3:37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3/20/18 3:37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3/20/18 3:37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65</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3/20/18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smtClean="0"/>
              <a:t>What is a digital product studio? It’s a studio that combines capabilities - such as strategy, design, engineering and cognitive analytics – and talent to bring your product to life. </a:t>
            </a:r>
          </a:p>
          <a:p>
            <a:pPr>
              <a:defRPr/>
            </a:pPr>
            <a:r>
              <a:rPr lang="en-CA" dirty="0" smtClean="0"/>
              <a:t>“</a:t>
            </a:r>
            <a:r>
              <a:rPr lang="en-CA" sz="1200" dirty="0" smtClean="0">
                <a:latin typeface="+mn-lt"/>
              </a:rPr>
              <a:t>The Digital Product Studio focuses on putting work of the highest possible quality and standard into the world.” https://blog.marvelapp.com/state-of-the-digital-nation-2016/#chapter-four-future-perspective</a:t>
            </a:r>
            <a:endParaRPr lang="en-US" dirty="0" smtClean="0"/>
          </a:p>
          <a:p>
            <a:pPr>
              <a:defRPr/>
            </a:pPr>
            <a:endParaRPr lang="en-US" dirty="0" smtClean="0"/>
          </a:p>
          <a:p>
            <a:pPr>
              <a:defRPr/>
            </a:pPr>
            <a:r>
              <a:rPr lang="en-US" dirty="0" smtClean="0"/>
              <a:t>Select additional clients:</a:t>
            </a:r>
          </a:p>
          <a:p>
            <a:pPr marL="171450" indent="-171450">
              <a:buFont typeface="Arial"/>
              <a:buChar char="•"/>
              <a:defRPr/>
            </a:pPr>
            <a:r>
              <a:rPr lang="en-US" dirty="0" err="1" smtClean="0"/>
              <a:t>Bioventus</a:t>
            </a:r>
            <a:r>
              <a:rPr lang="en-US" dirty="0" smtClean="0"/>
              <a:t> </a:t>
            </a:r>
          </a:p>
          <a:p>
            <a:pPr marL="171450" indent="-171450">
              <a:buFont typeface="Arial"/>
              <a:buChar char="•"/>
              <a:defRPr/>
            </a:pPr>
            <a:r>
              <a:rPr lang="en-US" dirty="0" smtClean="0"/>
              <a:t>Canadian Tire </a:t>
            </a:r>
          </a:p>
          <a:p>
            <a:pPr marL="171450" indent="-171450">
              <a:buFont typeface="Arial"/>
              <a:buChar char="•"/>
              <a:defRPr/>
            </a:pPr>
            <a:r>
              <a:rPr lang="en-US" dirty="0" smtClean="0"/>
              <a:t>HVR</a:t>
            </a:r>
          </a:p>
          <a:p>
            <a:pPr marL="171450" indent="-171450">
              <a:buFont typeface="Arial"/>
              <a:buChar char="•"/>
              <a:defRPr/>
            </a:pPr>
            <a:r>
              <a:rPr lang="en-US" dirty="0" smtClean="0"/>
              <a:t>Loyalty One</a:t>
            </a:r>
          </a:p>
          <a:p>
            <a:pPr marL="171450" indent="-171450">
              <a:buFont typeface="Arial"/>
              <a:buChar char="•"/>
              <a:defRPr/>
            </a:pPr>
            <a:r>
              <a:rPr lang="en-US" dirty="0" smtClean="0"/>
              <a:t>Rogers</a:t>
            </a:r>
          </a:p>
          <a:p>
            <a:pPr marL="171450" indent="-171450">
              <a:buFont typeface="Arial"/>
              <a:buChar char="•"/>
              <a:defRPr/>
            </a:pPr>
            <a:r>
              <a:rPr lang="en-US" dirty="0" smtClean="0"/>
              <a:t>TMACC</a:t>
            </a:r>
            <a:endParaRPr lang="en-US" dirty="0"/>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69</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70</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71</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72</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3/20/18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3/20/18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3/20/18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3/20/18 3:37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emf"/></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emf"/><Relationship Id="rId3"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3/20/18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smtClean="0"/>
              <a:t>Click to edit Master title style</a:t>
            </a:r>
            <a:endParaRPr lang="en-US"/>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smtClean="0"/>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smtClean="0"/>
              <a:t>Click to edit Master title style</a:t>
            </a:r>
            <a:endParaRPr lang="en-US"/>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slideLayout" Target="../slideLayouts/slideLayout161.xml"/><Relationship Id="rId14" Type="http://schemas.openxmlformats.org/officeDocument/2006/relationships/slideLayout" Target="../slideLayouts/slideLayout162.xml"/><Relationship Id="rId15" Type="http://schemas.openxmlformats.org/officeDocument/2006/relationships/slideLayout" Target="../slideLayouts/slideLayout163.xml"/><Relationship Id="rId16" Type="http://schemas.openxmlformats.org/officeDocument/2006/relationships/slideLayout" Target="../slideLayouts/slideLayout164.xml"/><Relationship Id="rId17" Type="http://schemas.openxmlformats.org/officeDocument/2006/relationships/slideLayout" Target="../slideLayouts/slideLayout165.xml"/><Relationship Id="rId18"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76.xml"/><Relationship Id="rId12" Type="http://schemas.openxmlformats.org/officeDocument/2006/relationships/slideLayout" Target="../slideLayouts/slideLayout177.xml"/><Relationship Id="rId13" Type="http://schemas.openxmlformats.org/officeDocument/2006/relationships/slideLayout" Target="../slideLayouts/slideLayout178.xml"/><Relationship Id="rId14" Type="http://schemas.openxmlformats.org/officeDocument/2006/relationships/slideLayout" Target="../slideLayouts/slideLayout179.xml"/><Relationship Id="rId15" Type="http://schemas.openxmlformats.org/officeDocument/2006/relationships/slideLayout" Target="../slideLayouts/slideLayout180.xml"/><Relationship Id="rId16" Type="http://schemas.openxmlformats.org/officeDocument/2006/relationships/slideLayout" Target="../slideLayouts/slideLayout181.xml"/><Relationship Id="rId17" Type="http://schemas.openxmlformats.org/officeDocument/2006/relationships/slideLayout" Target="../slideLayouts/slideLayout182.xml"/><Relationship Id="rId18" Type="http://schemas.openxmlformats.org/officeDocument/2006/relationships/theme" Target="../theme/theme11.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9" Type="http://schemas.openxmlformats.org/officeDocument/2006/relationships/slideLayout" Target="../slideLayouts/slideLayout174.xml"/><Relationship Id="rId10" Type="http://schemas.openxmlformats.org/officeDocument/2006/relationships/slideLayout" Target="../slideLayouts/slideLayout17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91.xml"/><Relationship Id="rId20" Type="http://schemas.openxmlformats.org/officeDocument/2006/relationships/slideLayout" Target="../slideLayouts/slideLayout202.xml"/><Relationship Id="rId21" Type="http://schemas.openxmlformats.org/officeDocument/2006/relationships/slideLayout" Target="../slideLayouts/slideLayout203.xml"/><Relationship Id="rId22" Type="http://schemas.openxmlformats.org/officeDocument/2006/relationships/theme" Target="../theme/theme12.xml"/><Relationship Id="rId23" Type="http://schemas.openxmlformats.org/officeDocument/2006/relationships/image" Target="../media/image1.emf"/><Relationship Id="rId10" Type="http://schemas.openxmlformats.org/officeDocument/2006/relationships/slideLayout" Target="../slideLayouts/slideLayout192.xml"/><Relationship Id="rId11" Type="http://schemas.openxmlformats.org/officeDocument/2006/relationships/slideLayout" Target="../slideLayouts/slideLayout193.xml"/><Relationship Id="rId12" Type="http://schemas.openxmlformats.org/officeDocument/2006/relationships/slideLayout" Target="../slideLayouts/slideLayout194.xml"/><Relationship Id="rId13" Type="http://schemas.openxmlformats.org/officeDocument/2006/relationships/slideLayout" Target="../slideLayouts/slideLayout195.xml"/><Relationship Id="rId14" Type="http://schemas.openxmlformats.org/officeDocument/2006/relationships/slideLayout" Target="../slideLayouts/slideLayout196.xml"/><Relationship Id="rId15" Type="http://schemas.openxmlformats.org/officeDocument/2006/relationships/slideLayout" Target="../slideLayouts/slideLayout197.xml"/><Relationship Id="rId16" Type="http://schemas.openxmlformats.org/officeDocument/2006/relationships/slideLayout" Target="../slideLayouts/slideLayout198.xml"/><Relationship Id="rId17" Type="http://schemas.openxmlformats.org/officeDocument/2006/relationships/slideLayout" Target="../slideLayouts/slideLayout199.xml"/><Relationship Id="rId18" Type="http://schemas.openxmlformats.org/officeDocument/2006/relationships/slideLayout" Target="../slideLayouts/slideLayout200.xml"/><Relationship Id="rId19" Type="http://schemas.openxmlformats.org/officeDocument/2006/relationships/slideLayout" Target="../slideLayouts/slideLayout201.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5" Type="http://schemas.openxmlformats.org/officeDocument/2006/relationships/slideLayout" Target="../slideLayouts/slideLayout187.xml"/><Relationship Id="rId6" Type="http://schemas.openxmlformats.org/officeDocument/2006/relationships/slideLayout" Target="../slideLayouts/slideLayout188.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Relationship Id="rId14" Type="http://schemas.openxmlformats.org/officeDocument/2006/relationships/slideLayout" Target="../slideLayouts/slideLayout217.xml"/><Relationship Id="rId15" Type="http://schemas.openxmlformats.org/officeDocument/2006/relationships/slideLayout" Target="../slideLayouts/slideLayout218.xml"/><Relationship Id="rId16" Type="http://schemas.openxmlformats.org/officeDocument/2006/relationships/slideLayout" Target="../slideLayouts/slideLayout219.xml"/><Relationship Id="rId17" Type="http://schemas.openxmlformats.org/officeDocument/2006/relationships/slideLayout" Target="../slideLayouts/slideLayout220.xml"/><Relationship Id="rId18" Type="http://schemas.openxmlformats.org/officeDocument/2006/relationships/slideLayout" Target="../slideLayouts/slideLayout221.xml"/><Relationship Id="rId19" Type="http://schemas.openxmlformats.org/officeDocument/2006/relationships/theme" Target="../theme/theme13.xml"/><Relationship Id="rId1" Type="http://schemas.openxmlformats.org/officeDocument/2006/relationships/slideLayout" Target="../slideLayouts/slideLayout204.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7.xml"/><Relationship Id="rId20" Type="http://schemas.openxmlformats.org/officeDocument/2006/relationships/slideLayout" Target="../slideLayouts/slideLayout38.xml"/><Relationship Id="rId21" Type="http://schemas.openxmlformats.org/officeDocument/2006/relationships/slideLayout" Target="../slideLayouts/slideLayout39.xml"/><Relationship Id="rId22" Type="http://schemas.openxmlformats.org/officeDocument/2006/relationships/theme" Target="../theme/theme2.xml"/><Relationship Id="rId23" Type="http://schemas.openxmlformats.org/officeDocument/2006/relationships/image" Target="../media/image1.emf"/><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Relationship Id="rId19" Type="http://schemas.openxmlformats.org/officeDocument/2006/relationships/slideLayout" Target="../slideLayouts/slideLayout37.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6.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theme" Target="../theme/theme6.xml"/><Relationship Id="rId17"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4" Type="http://schemas.openxmlformats.org/officeDocument/2006/relationships/slideLayout" Target="../slideLayouts/slideLayout121.xml"/><Relationship Id="rId15" Type="http://schemas.openxmlformats.org/officeDocument/2006/relationships/slideLayout" Target="../slideLayouts/slideLayout122.xml"/><Relationship Id="rId16" Type="http://schemas.openxmlformats.org/officeDocument/2006/relationships/slideLayout" Target="../slideLayouts/slideLayout123.xml"/><Relationship Id="rId17" Type="http://schemas.openxmlformats.org/officeDocument/2006/relationships/slideLayout" Target="../slideLayouts/slideLayout124.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 Id="rId11" Type="http://schemas.openxmlformats.org/officeDocument/2006/relationships/theme" Target="../theme/theme8.xml"/><Relationship Id="rId1" Type="http://schemas.openxmlformats.org/officeDocument/2006/relationships/slideLayout" Target="../slideLayouts/slideLayout125.xml"/><Relationship Id="rId2"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5.xml"/><Relationship Id="rId12" Type="http://schemas.openxmlformats.org/officeDocument/2006/relationships/slideLayout" Target="../slideLayouts/slideLayout146.xml"/><Relationship Id="rId13" Type="http://schemas.openxmlformats.org/officeDocument/2006/relationships/slideLayout" Target="../slideLayouts/slideLayout147.xml"/><Relationship Id="rId14" Type="http://schemas.openxmlformats.org/officeDocument/2006/relationships/slideLayout" Target="../slideLayouts/slideLayout148.xml"/><Relationship Id="rId15" Type="http://schemas.openxmlformats.org/officeDocument/2006/relationships/theme" Target="../theme/theme9.xml"/><Relationship Id="rId16" Type="http://schemas.openxmlformats.org/officeDocument/2006/relationships/image" Target="../media/image1.emf"/><Relationship Id="rId1" Type="http://schemas.openxmlformats.org/officeDocument/2006/relationships/slideLayout" Target="../slideLayouts/slideLayout135.xml"/><Relationship Id="rId2" Type="http://schemas.openxmlformats.org/officeDocument/2006/relationships/slideLayout" Target="../slideLayouts/slideLayout136.xml"/><Relationship Id="rId3" Type="http://schemas.openxmlformats.org/officeDocument/2006/relationships/slideLayout" Target="../slideLayouts/slideLayout137.xml"/><Relationship Id="rId4" Type="http://schemas.openxmlformats.org/officeDocument/2006/relationships/slideLayout" Target="../slideLayouts/slideLayout138.xml"/><Relationship Id="rId5" Type="http://schemas.openxmlformats.org/officeDocument/2006/relationships/slideLayout" Target="../slideLayouts/slideLayout139.xml"/><Relationship Id="rId6" Type="http://schemas.openxmlformats.org/officeDocument/2006/relationships/slideLayout" Target="../slideLayouts/slideLayout140.xml"/><Relationship Id="rId7" Type="http://schemas.openxmlformats.org/officeDocument/2006/relationships/slideLayout" Target="../slideLayouts/slideLayout141.xml"/><Relationship Id="rId8" Type="http://schemas.openxmlformats.org/officeDocument/2006/relationships/slideLayout" Target="../slideLayouts/slideLayout142.xml"/><Relationship Id="rId9" Type="http://schemas.openxmlformats.org/officeDocument/2006/relationships/slideLayout" Target="../slideLayouts/slideLayout143.xml"/><Relationship Id="rId10"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3/20/18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3/20/18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3/20/18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3.wdp"/><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38.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4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4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5.xml"/><Relationship Id="rId3" Type="http://schemas.openxmlformats.org/officeDocument/2006/relationships/image" Target="../media/image44.tiff"/></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4" Type="http://schemas.openxmlformats.org/officeDocument/2006/relationships/image" Target="../media/image46.jpg"/><Relationship Id="rId1" Type="http://schemas.openxmlformats.org/officeDocument/2006/relationships/slideLayout" Target="../slideLayouts/slideLayout8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50.tiff"/><Relationship Id="rId4" Type="http://schemas.openxmlformats.org/officeDocument/2006/relationships/image" Target="../media/image51.tiff"/><Relationship Id="rId5" Type="http://schemas.openxmlformats.org/officeDocument/2006/relationships/image" Target="../media/image52.tiff"/><Relationship Id="rId6" Type="http://schemas.openxmlformats.org/officeDocument/2006/relationships/image" Target="../media/image53.tiff"/><Relationship Id="rId7" Type="http://schemas.openxmlformats.org/officeDocument/2006/relationships/image" Target="../media/image54.tiff"/><Relationship Id="rId8" Type="http://schemas.openxmlformats.org/officeDocument/2006/relationships/image" Target="../media/image55.tiff"/><Relationship Id="rId9" Type="http://schemas.openxmlformats.org/officeDocument/2006/relationships/image" Target="../media/image56.tiff"/><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57.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10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60.png"/><Relationship Id="rId1" Type="http://schemas.openxmlformats.org/officeDocument/2006/relationships/themeOverride" Target="../theme/themeOverride2.xml"/><Relationship Id="rId2"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kubernetes.io/docs/concepts/storage/volumes/" TargetMode="Externa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37.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39.xml"/><Relationship Id="rId3" Type="http://schemas.openxmlformats.org/officeDocument/2006/relationships/image" Target="../media/image72.tiff"/></Relationships>
</file>

<file path=ppt/slides/_rels/slide5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31.xml"/><Relationship Id="rId3"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2.xml"/><Relationship Id="rId3" Type="http://schemas.openxmlformats.org/officeDocument/2006/relationships/image" Target="../media/image73.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5" Type="http://schemas.openxmlformats.org/officeDocument/2006/relationships/image" Target="../media/image20.jpe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jpeg"/><Relationship Id="rId10"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3" Type="http://schemas.openxmlformats.org/officeDocument/2006/relationships/image" Target="../media/image76.tiff"/><Relationship Id="rId4" Type="http://schemas.openxmlformats.org/officeDocument/2006/relationships/image" Target="../media/image77.tiff"/><Relationship Id="rId1" Type="http://schemas.openxmlformats.org/officeDocument/2006/relationships/slideLayout" Target="../slideLayouts/slideLayout167.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9.xml"/><Relationship Id="rId3" Type="http://schemas.openxmlformats.org/officeDocument/2006/relationships/image" Target="../media/image78.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50.xml"/><Relationship Id="rId3"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02.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3.png"/></Relationships>
</file>

<file path=ppt/slides/_rels/slide69.xml.rels><?xml version="1.0" encoding="UTF-8" standalone="yes"?>
<Relationships xmlns="http://schemas.openxmlformats.org/package/2006/relationships"><Relationship Id="rId11" Type="http://schemas.openxmlformats.org/officeDocument/2006/relationships/hyperlink" Target="http://www.architech.ca/" TargetMode="External"/><Relationship Id="rId12" Type="http://schemas.openxmlformats.org/officeDocument/2006/relationships/hyperlink" Target="mailto:kubernetes@architech.ca" TargetMode="External"/><Relationship Id="rId1" Type="http://schemas.openxmlformats.org/officeDocument/2006/relationships/slideLayout" Target="../slideLayouts/slideLayout153.xml"/><Relationship Id="rId2" Type="http://schemas.openxmlformats.org/officeDocument/2006/relationships/notesSlide" Target="../notesSlides/notesSlide53.xml"/><Relationship Id="rId3" Type="http://schemas.openxmlformats.org/officeDocument/2006/relationships/image" Target="../media/image84.png"/><Relationship Id="rId4" Type="http://schemas.openxmlformats.org/officeDocument/2006/relationships/image" Target="../media/image5.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1" Type="http://schemas.openxmlformats.org/officeDocument/2006/relationships/slideLayout" Target="../slideLayouts/slideLayout149.xml"/><Relationship Id="rId2"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9.png"/><Relationship Id="rId1" Type="http://schemas.openxmlformats.org/officeDocument/2006/relationships/slideLayout" Target="../slideLayouts/slideLayout149.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20" Type="http://schemas.openxmlformats.org/officeDocument/2006/relationships/image" Target="../media/image116.png"/><Relationship Id="rId21" Type="http://schemas.openxmlformats.org/officeDocument/2006/relationships/image" Target="../media/image117.png"/><Relationship Id="rId22" Type="http://schemas.openxmlformats.org/officeDocument/2006/relationships/image" Target="../media/image118.png"/><Relationship Id="rId23" Type="http://schemas.openxmlformats.org/officeDocument/2006/relationships/image" Target="../media/image119.png"/><Relationship Id="rId24" Type="http://schemas.openxmlformats.org/officeDocument/2006/relationships/image" Target="../media/image120.png"/><Relationship Id="rId25" Type="http://schemas.openxmlformats.org/officeDocument/2006/relationships/image" Target="../media/image121.png"/><Relationship Id="rId26" Type="http://schemas.openxmlformats.org/officeDocument/2006/relationships/image" Target="../media/image122.png"/><Relationship Id="rId27" Type="http://schemas.openxmlformats.org/officeDocument/2006/relationships/image" Target="../media/image123.png"/><Relationship Id="rId28" Type="http://schemas.openxmlformats.org/officeDocument/2006/relationships/image" Target="../media/image124.png"/><Relationship Id="rId29" Type="http://schemas.openxmlformats.org/officeDocument/2006/relationships/image" Target="../media/image125.png"/><Relationship Id="rId1" Type="http://schemas.openxmlformats.org/officeDocument/2006/relationships/slideLayout" Target="../slideLayouts/slideLayout149.xml"/><Relationship Id="rId2" Type="http://schemas.openxmlformats.org/officeDocument/2006/relationships/notesSlide" Target="../notesSlides/notesSlide56.xml"/><Relationship Id="rId3" Type="http://schemas.openxmlformats.org/officeDocument/2006/relationships/image" Target="../media/image100.png"/><Relationship Id="rId4" Type="http://schemas.openxmlformats.org/officeDocument/2006/relationships/image" Target="../media/image101.png"/><Relationship Id="rId5" Type="http://schemas.openxmlformats.org/officeDocument/2006/relationships/image" Target="../media/image102.png"/><Relationship Id="rId30" Type="http://schemas.openxmlformats.org/officeDocument/2006/relationships/image" Target="../media/image126.png"/><Relationship Id="rId31" Type="http://schemas.openxmlformats.org/officeDocument/2006/relationships/image" Target="../media/image98.png"/><Relationship Id="rId32" Type="http://schemas.openxmlformats.org/officeDocument/2006/relationships/image" Target="../media/image127.png"/><Relationship Id="rId9" Type="http://schemas.openxmlformats.org/officeDocument/2006/relationships/image" Target="../media/image106.png"/><Relationship Id="rId6" Type="http://schemas.openxmlformats.org/officeDocument/2006/relationships/image" Target="../media/image103.png"/><Relationship Id="rId7" Type="http://schemas.openxmlformats.org/officeDocument/2006/relationships/image" Target="../media/image104.png"/><Relationship Id="rId8" Type="http://schemas.openxmlformats.org/officeDocument/2006/relationships/image" Target="../media/image105.png"/><Relationship Id="rId33" Type="http://schemas.openxmlformats.org/officeDocument/2006/relationships/image" Target="../media/image128.png"/><Relationship Id="rId10" Type="http://schemas.openxmlformats.org/officeDocument/2006/relationships/image" Target="../media/image107.png"/><Relationship Id="rId11" Type="http://schemas.openxmlformats.org/officeDocument/2006/relationships/image" Target="../media/image108.png"/><Relationship Id="rId12" Type="http://schemas.openxmlformats.org/officeDocument/2006/relationships/image" Target="../media/image109.png"/><Relationship Id="rId13" Type="http://schemas.openxmlformats.org/officeDocument/2006/relationships/image" Target="../media/image110.png"/><Relationship Id="rId14" Type="http://schemas.openxmlformats.org/officeDocument/2006/relationships/image" Target="../media/image111.png"/><Relationship Id="rId15" Type="http://schemas.openxmlformats.org/officeDocument/2006/relationships/image" Target="../media/image112.png"/><Relationship Id="rId16" Type="http://schemas.openxmlformats.org/officeDocument/2006/relationships/image" Target="../media/image113.png"/><Relationship Id="rId17" Type="http://schemas.openxmlformats.org/officeDocument/2006/relationships/image" Target="../media/image99.png"/><Relationship Id="rId18" Type="http://schemas.openxmlformats.org/officeDocument/2006/relationships/image" Target="../media/image114.png"/><Relationship Id="rId19"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smtClean="0"/>
              <a:t>Jeevan </a:t>
            </a:r>
            <a:r>
              <a:rPr lang="en-US" dirty="0" err="1" smtClean="0"/>
              <a:t>Varughese</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a:t>
            </a:r>
            <a:r>
              <a:rPr lang="en-US" sz="3200" dirty="0" smtClean="0"/>
              <a:t>labs.</a:t>
            </a:r>
          </a:p>
          <a:p>
            <a:r>
              <a:rPr lang="en-US" sz="3200" smtClean="0"/>
              <a:t>Code </a:t>
            </a:r>
            <a:r>
              <a:rPr lang="en-US" sz="3200" dirty="0"/>
              <a:t>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a:t>
            </a:r>
            <a:r>
              <a:rPr lang="en-US" sz="2400" dirty="0" err="1" smtClean="0"/>
              <a:t>pods.spec</a:t>
            </a:r>
            <a:r>
              <a:rPr lang="en-US" sz="2400" dirty="0" smtClean="0"/>
              <a:t>, </a:t>
            </a:r>
            <a:r>
              <a:rPr lang="en-US" sz="2400" dirty="0" err="1" smtClean="0"/>
              <a:t>kubectl</a:t>
            </a:r>
            <a:r>
              <a:rPr lang="en-US" sz="2400" dirty="0" smtClean="0"/>
              <a:t> explain </a:t>
            </a:r>
            <a:r>
              <a:rPr lang="en-US" sz="2400" dirty="0" err="1" smtClean="0"/>
              <a:t>pods.spec.containers</a:t>
            </a:r>
            <a:r>
              <a:rPr lang="en-US" sz="2400" dirty="0" smtClean="0"/>
              <a:t>...</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4616648"/>
          </a:xfrm>
        </p:spPr>
        <p:txBody>
          <a:bodyPr/>
          <a:lstStyle/>
          <a:p>
            <a:r>
              <a:rPr lang="en-US" dirty="0" smtClean="0"/>
              <a:t>You have hands-on exposure deploying a micro-service based application to K8S</a:t>
            </a:r>
          </a:p>
          <a:p>
            <a:r>
              <a:rPr lang="en-US" dirty="0" smtClean="0"/>
              <a:t>You have an understanding of K8S architecture</a:t>
            </a:r>
          </a:p>
          <a:p>
            <a:r>
              <a:rPr lang="en-US" dirty="0" smtClean="0"/>
              <a:t>You have an understanding of core K8S concepts and resources</a:t>
            </a:r>
          </a:p>
          <a:p>
            <a:r>
              <a:rPr lang="en-US" dirty="0" smtClean="0"/>
              <a:t>You have an understanding of K8S tooling</a:t>
            </a:r>
          </a:p>
          <a:p>
            <a:r>
              <a:rPr lang="en-US" dirty="0" smtClean="0"/>
              <a:t>You are excited about K8S and how it can change how you build enterprise solutions and get product to market faster!</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smtClean="0">
                  <a:solidFill>
                    <a:srgbClr val="FFFFFF"/>
                  </a:solidFill>
                  <a:latin typeface="Segoe UI Semilight"/>
                </a:rPr>
                <a:t>container runtime (e.g. Docker, </a:t>
              </a:r>
              <a:r>
                <a:rPr lang="en-US" sz="2400" dirty="0" err="1" smtClean="0">
                  <a:solidFill>
                    <a:srgbClr val="FFFFFF"/>
                  </a:solidFill>
                  <a:latin typeface="Segoe UI Semilight"/>
                </a:rPr>
                <a:t>rkt</a:t>
              </a:r>
              <a:r>
                <a:rPr lang="en-US" sz="2400" dirty="0" smtClean="0">
                  <a:solidFill>
                    <a:srgbClr val="FFFFFF"/>
                  </a:solidFill>
                  <a:latin typeface="Segoe UI Semilight"/>
                </a:rPr>
                <a:t>)</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a:t>
            </a:r>
            <a:r>
              <a:rPr lang="en-US" sz="3672" dirty="0" smtClean="0"/>
              <a:t>controller, deployment controller, and more</a:t>
            </a:r>
            <a:endParaRPr lang="en-US" sz="3672" dirty="0"/>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a:t>
            </a:r>
            <a:r>
              <a:rPr lang="en-US" sz="2872" dirty="0" smtClean="0"/>
              <a:t>status</a:t>
            </a:r>
          </a:p>
          <a:p>
            <a:pPr lvl="1"/>
            <a:r>
              <a:rPr lang="en-US" sz="2872" dirty="0" smtClean="0"/>
              <a:t>Also key to “self-hosted” deployment of K8S where K8S is used to host K8S!!</a:t>
            </a:r>
            <a:endParaRPr lang="en-US" sz="2872" dirty="0"/>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smtClean="0"/>
              <a:t>Kubernetes Resources</a:t>
            </a:r>
            <a:endParaRPr lang="en-US" dirty="0"/>
          </a:p>
        </p:txBody>
      </p:sp>
      <p:sp>
        <p:nvSpPr>
          <p:cNvPr id="5" name="Text Placeholder 4"/>
          <p:cNvSpPr>
            <a:spLocks noGrp="1"/>
          </p:cNvSpPr>
          <p:nvPr>
            <p:ph type="body" sz="quarter" idx="10"/>
          </p:nvPr>
        </p:nvSpPr>
        <p:spPr>
          <a:xfrm>
            <a:off x="390452" y="1616405"/>
            <a:ext cx="4100873" cy="3847207"/>
          </a:xfrm>
        </p:spPr>
        <p:txBody>
          <a:bodyPr/>
          <a:lstStyle/>
          <a:p>
            <a:r>
              <a:rPr lang="en-US" sz="2800" dirty="0" smtClean="0"/>
              <a:t>Describes the </a:t>
            </a:r>
            <a:r>
              <a:rPr lang="en-US" sz="2800" b="1" i="1" dirty="0" smtClean="0"/>
              <a:t>“desired state”</a:t>
            </a:r>
            <a:r>
              <a:rPr lang="en-US" sz="2800" dirty="0" smtClean="0"/>
              <a:t> of your system</a:t>
            </a:r>
          </a:p>
          <a:p>
            <a:r>
              <a:rPr lang="en-US" sz="2800" dirty="0" smtClean="0"/>
              <a:t>Components such as Controllers, the Scheduler, API Server, </a:t>
            </a:r>
            <a:r>
              <a:rPr lang="en-US" sz="2800" dirty="0" err="1" smtClean="0"/>
              <a:t>kubelet</a:t>
            </a:r>
            <a:r>
              <a:rPr lang="en-US" sz="2800" dirty="0" smtClean="0"/>
              <a:t> work together to put the system into the “desired state”</a:t>
            </a:r>
          </a:p>
          <a:p>
            <a:r>
              <a:rPr lang="en-US" sz="2800" dirty="0" err="1" smtClean="0"/>
              <a:t>etcd</a:t>
            </a:r>
            <a:r>
              <a:rPr lang="en-US" sz="2800" dirty="0" smtClean="0"/>
              <a:t> stores this state</a:t>
            </a:r>
            <a:endParaRPr lang="en-US" sz="2800" dirty="0"/>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Pod</a:t>
            </a:r>
            <a:endParaRPr lang="en-US" sz="2400" dirty="0">
              <a:solidFill>
                <a:srgbClr val="FFFFFF"/>
              </a:solidFill>
              <a:latin typeface="Segoe UI Semilight"/>
              <a:ea typeface="Segoe UI" pitchFamily="34" charset="0"/>
              <a:cs typeface="Segoe UI" pitchFamily="34" charset="0"/>
            </a:endParaRP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Service</a:t>
            </a:r>
            <a:endParaRPr lang="en-US" sz="2400" dirty="0">
              <a:solidFill>
                <a:srgbClr val="FFFFFF"/>
              </a:solidFill>
              <a:latin typeface="Segoe UI Semilight"/>
              <a:ea typeface="Segoe UI" pitchFamily="34" charset="0"/>
              <a:cs typeface="Segoe UI" pitchFamily="34" charset="0"/>
            </a:endParaRP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Ingress</a:t>
            </a:r>
            <a:endParaRPr lang="en-US" sz="2400" dirty="0">
              <a:solidFill>
                <a:srgbClr val="FFFFFF"/>
              </a:solidFill>
              <a:latin typeface="Segoe UI Semilight"/>
              <a:ea typeface="Segoe UI" pitchFamily="34" charset="0"/>
              <a:cs typeface="Segoe UI" pitchFamily="34" charset="0"/>
            </a:endParaRP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Namespace</a:t>
            </a:r>
            <a:endParaRPr lang="en-US" sz="2400" dirty="0">
              <a:solidFill>
                <a:srgbClr val="FFFFFF"/>
              </a:solidFill>
              <a:latin typeface="Segoe UI Semilight"/>
              <a:ea typeface="Segoe UI" pitchFamily="34" charset="0"/>
              <a:cs typeface="Segoe UI" pitchFamily="34" charset="0"/>
            </a:endParaRP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Deployment</a:t>
            </a:r>
            <a:endParaRPr lang="en-US" sz="2400" dirty="0">
              <a:solidFill>
                <a:srgbClr val="FFFFFF"/>
              </a:solidFill>
              <a:latin typeface="Segoe UI Semilight"/>
              <a:ea typeface="Segoe UI" pitchFamily="34" charset="0"/>
              <a:cs typeface="Segoe UI" pitchFamily="34" charset="0"/>
            </a:endParaRP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smtClean="0">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Job, </a:t>
            </a:r>
            <a:r>
              <a:rPr lang="en-US" sz="2400" dirty="0" err="1" smtClean="0">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Secret, </a:t>
            </a:r>
            <a:r>
              <a:rPr lang="en-US" sz="2400" dirty="0" err="1" smtClean="0">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smtClean="0">
                <a:solidFill>
                  <a:srgbClr val="FFFFFF"/>
                </a:solidFill>
                <a:latin typeface="Segoe UI Semilight"/>
                <a:ea typeface="Segoe UI" pitchFamily="34" charset="0"/>
                <a:cs typeface="Segoe UI" pitchFamily="34" charset="0"/>
              </a:rPr>
              <a:t>and more!</a:t>
            </a:r>
            <a:endParaRPr lang="en-US" sz="2400" dirty="0">
              <a:solidFill>
                <a:srgbClr val="FFFFFF"/>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735842984"/>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Pods</a:t>
            </a:r>
            <a:endParaRPr lang="en-US" dirty="0"/>
          </a:p>
        </p:txBody>
      </p:sp>
      <p:sp>
        <p:nvSpPr>
          <p:cNvPr id="3" name="Text Placeholder 2"/>
          <p:cNvSpPr>
            <a:spLocks noGrp="1"/>
          </p:cNvSpPr>
          <p:nvPr>
            <p:ph type="body" sz="quarter" idx="10"/>
          </p:nvPr>
        </p:nvSpPr>
        <p:spPr>
          <a:xfrm>
            <a:off x="274702" y="1211287"/>
            <a:ext cx="4922331" cy="5355312"/>
          </a:xfrm>
        </p:spPr>
        <p:txBody>
          <a:bodyPr/>
          <a:lstStyle/>
          <a:p>
            <a:r>
              <a:rPr lang="en-US" sz="3200" dirty="0" smtClean="0"/>
              <a:t>Pods are the smallest unit of deployment in K8S</a:t>
            </a:r>
          </a:p>
          <a:p>
            <a:r>
              <a:rPr lang="en-US" sz="3200" dirty="0" smtClean="0"/>
              <a:t>Each pod gets an IP within the cluster address space</a:t>
            </a:r>
          </a:p>
          <a:p>
            <a:r>
              <a:rPr lang="en-US" sz="3200" dirty="0" smtClean="0"/>
              <a:t>They can container 1 or more containers</a:t>
            </a:r>
          </a:p>
          <a:p>
            <a:r>
              <a:rPr lang="en-US" sz="3200" dirty="0" smtClean="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smtClean="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Network</a:t>
            </a:r>
            <a:r>
              <a:rPr lang="en-US" sz="2400" dirty="0" smtClean="0">
                <a:solidFill>
                  <a:schemeClr val="tx1"/>
                </a:solidFill>
                <a:ea typeface="Segoe UI" pitchFamily="34" charset="0"/>
                <a:cs typeface="Segoe UI" pitchFamily="34" charset="0"/>
              </a:rPr>
              <a:t> </a:t>
            </a:r>
            <a:r>
              <a:rPr lang="en-US" sz="1400" dirty="0" smtClean="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a:t>
            </a:r>
            <a:endParaRPr lang="en-US" dirty="0"/>
          </a:p>
        </p:txBody>
      </p:sp>
      <p:sp>
        <p:nvSpPr>
          <p:cNvPr id="3" name="Text Placeholder 2"/>
          <p:cNvSpPr>
            <a:spLocks noGrp="1"/>
          </p:cNvSpPr>
          <p:nvPr>
            <p:ph type="body" sz="quarter" idx="10"/>
          </p:nvPr>
        </p:nvSpPr>
        <p:spPr>
          <a:xfrm>
            <a:off x="274702" y="1211287"/>
            <a:ext cx="4229481" cy="4708981"/>
          </a:xfrm>
        </p:spPr>
        <p:txBody>
          <a:bodyPr/>
          <a:lstStyle/>
          <a:p>
            <a:r>
              <a:rPr lang="en-US" sz="2800" dirty="0" smtClean="0"/>
              <a:t>Pods can come and go, so you need a stable IP to access your pods</a:t>
            </a:r>
          </a:p>
          <a:p>
            <a:r>
              <a:rPr lang="en-US" sz="2800" dirty="0" smtClean="0"/>
              <a:t>Services and cluster DNS enables Service Discover in K8S</a:t>
            </a:r>
          </a:p>
          <a:p>
            <a:r>
              <a:rPr lang="en-US" sz="2800" dirty="0" smtClean="0"/>
              <a:t>A service provides stable IP for clients</a:t>
            </a:r>
          </a:p>
          <a:p>
            <a:r>
              <a:rPr lang="en-US" sz="2800" dirty="0" smtClean="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a:t>
            </a:r>
            <a:r>
              <a:rPr lang="en-US" sz="2000" dirty="0" smtClean="0">
                <a:solidFill>
                  <a:schemeClr val="tx1"/>
                </a:solidFill>
                <a:ea typeface="Segoe UI" pitchFamily="34" charset="0"/>
                <a:cs typeface="Segoe UI" pitchFamily="34" charset="0"/>
              </a:rPr>
              <a:t>elector =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smtClean="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smtClean="0">
                <a:solidFill>
                  <a:schemeClr val="tx1"/>
                </a:solidFill>
                <a:ea typeface="Segoe UI" pitchFamily="34" charset="0"/>
                <a:cs typeface="Segoe UI" pitchFamily="34" charset="0"/>
              </a:rPr>
              <a:t>todo</a:t>
            </a:r>
            <a:r>
              <a:rPr lang="en-US" sz="2400" dirty="0" smtClean="0">
                <a:solidFill>
                  <a:schemeClr val="tx1"/>
                </a:solidFill>
                <a:ea typeface="Segoe UI" pitchFamily="34" charset="0"/>
                <a:cs typeface="Segoe UI" pitchFamily="34" charset="0"/>
              </a:rPr>
              <a:t>-</a:t>
            </a:r>
            <a:r>
              <a:rPr lang="en-US" sz="2400" dirty="0" err="1" smtClean="0">
                <a:solidFill>
                  <a:schemeClr val="tx1"/>
                </a:solidFill>
                <a:ea typeface="Segoe UI" pitchFamily="34" charset="0"/>
                <a:cs typeface="Segoe UI" pitchFamily="34" charset="0"/>
              </a:rPr>
              <a:t>api</a:t>
            </a:r>
            <a:r>
              <a:rPr lang="en-US" sz="2400" dirty="0" smtClean="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app: </a:t>
            </a:r>
            <a:r>
              <a:rPr lang="en-US" sz="2000" dirty="0" err="1" smtClean="0">
                <a:solidFill>
                  <a:schemeClr val="tx1"/>
                </a:solidFill>
                <a:ea typeface="Segoe UI" pitchFamily="34" charset="0"/>
                <a:cs typeface="Segoe UI" pitchFamily="34" charset="0"/>
              </a:rPr>
              <a:t>todo-api</a:t>
            </a:r>
            <a:endParaRPr lang="en-US" sz="2000" dirty="0" smtClean="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lookup </a:t>
            </a:r>
          </a:p>
          <a:p>
            <a:pPr>
              <a:lnSpc>
                <a:spcPct val="90000"/>
              </a:lnSpc>
              <a:spcAft>
                <a:spcPts val="600"/>
              </a:spcAft>
            </a:pP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todo</a:t>
            </a:r>
            <a:r>
              <a:rPr lang="en-US" sz="1600" dirty="0" smtClean="0">
                <a:gradFill>
                  <a:gsLst>
                    <a:gs pos="2917">
                      <a:schemeClr val="tx1"/>
                    </a:gs>
                    <a:gs pos="30000">
                      <a:schemeClr val="tx1"/>
                    </a:gs>
                  </a:gsLst>
                  <a:lin ang="5400000" scaled="0"/>
                </a:gradFill>
              </a:rPr>
              <a:t>-</a:t>
            </a:r>
            <a:r>
              <a:rPr lang="en-US" sz="1600" dirty="0" err="1" smtClean="0">
                <a:gradFill>
                  <a:gsLst>
                    <a:gs pos="2917">
                      <a:schemeClr val="tx1"/>
                    </a:gs>
                    <a:gs pos="30000">
                      <a:schemeClr val="tx1"/>
                    </a:gs>
                  </a:gsLst>
                  <a:lin ang="5400000" scaled="0"/>
                </a:gradFill>
              </a:rPr>
              <a:t>api</a:t>
            </a:r>
            <a:r>
              <a:rPr lang="en-US" sz="1600" dirty="0" smtClean="0">
                <a:gradFill>
                  <a:gsLst>
                    <a:gs pos="2917">
                      <a:schemeClr val="tx1"/>
                    </a:gs>
                    <a:gs pos="30000">
                      <a:schemeClr val="tx1"/>
                    </a:gs>
                  </a:gsLst>
                  <a:lin ang="5400000" scaled="0"/>
                </a:gradFill>
              </a:rPr>
              <a:t>-service”</a:t>
            </a:r>
          </a:p>
          <a:p>
            <a:pPr>
              <a:lnSpc>
                <a:spcPct val="90000"/>
              </a:lnSpc>
              <a:spcAft>
                <a:spcPts val="600"/>
              </a:spcAft>
            </a:pPr>
            <a:r>
              <a:rPr lang="en-US" sz="1600" dirty="0" smtClean="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Todo</a:t>
            </a:r>
            <a:r>
              <a:rPr lang="en-US" dirty="0" smtClean="0"/>
              <a:t> Application</a:t>
            </a:r>
            <a:endParaRPr lang="en-US" dirty="0"/>
          </a:p>
        </p:txBody>
      </p:sp>
      <p:sp>
        <p:nvSpPr>
          <p:cNvPr id="5" name="Text Placeholder 4"/>
          <p:cNvSpPr>
            <a:spLocks noGrp="1"/>
          </p:cNvSpPr>
          <p:nvPr>
            <p:ph type="body" sz="quarter" idx="10"/>
          </p:nvPr>
        </p:nvSpPr>
        <p:spPr>
          <a:xfrm>
            <a:off x="274702" y="1211287"/>
            <a:ext cx="4308873" cy="4881336"/>
          </a:xfrm>
        </p:spPr>
        <p:txBody>
          <a:bodyPr/>
          <a:lstStyle/>
          <a:p>
            <a:r>
              <a:rPr lang="en-US" sz="2800" dirty="0" smtClean="0"/>
              <a:t>Simple Micro-service based application</a:t>
            </a:r>
          </a:p>
          <a:p>
            <a:r>
              <a:rPr lang="en-US" sz="2800" dirty="0" err="1" smtClean="0"/>
              <a:t>ReactJS</a:t>
            </a:r>
            <a:r>
              <a:rPr lang="en-US" sz="2800" dirty="0" smtClean="0"/>
              <a:t> UI</a:t>
            </a:r>
          </a:p>
          <a:p>
            <a:r>
              <a:rPr lang="en-US" sz="2800" dirty="0" smtClean="0"/>
              <a:t>Java </a:t>
            </a:r>
            <a:r>
              <a:rPr lang="en-US" sz="2800" dirty="0" err="1" smtClean="0"/>
              <a:t>Springboot</a:t>
            </a:r>
            <a:r>
              <a:rPr lang="en-US" sz="2800" dirty="0" smtClean="0"/>
              <a:t> </a:t>
            </a:r>
            <a:r>
              <a:rPr lang="en-US" sz="2800" dirty="0" err="1" smtClean="0"/>
              <a:t>TodoItem</a:t>
            </a:r>
            <a:r>
              <a:rPr lang="en-US" sz="2800" dirty="0" smtClean="0"/>
              <a:t> API</a:t>
            </a:r>
          </a:p>
          <a:p>
            <a:r>
              <a:rPr lang="en-US" sz="2800" dirty="0" err="1" smtClean="0"/>
              <a:t>NodeJS</a:t>
            </a:r>
            <a:r>
              <a:rPr lang="en-US" sz="2800" dirty="0" smtClean="0"/>
              <a:t> User API</a:t>
            </a:r>
          </a:p>
          <a:p>
            <a:r>
              <a:rPr lang="en-US" sz="2800" dirty="0" smtClean="0"/>
              <a:t>MongoDB for the database</a:t>
            </a:r>
          </a:p>
          <a:p>
            <a:r>
              <a:rPr lang="en-US" sz="2800" dirty="0" smtClean="0"/>
              <a:t>Supports OpenID Connect/OAuth2 with Azure AD</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Deployments and </a:t>
            </a:r>
            <a:r>
              <a:rPr lang="en-US" dirty="0" err="1" smtClean="0"/>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smtClean="0"/>
              <a:t>Deployments enable you to do controlled rollouts of your pods</a:t>
            </a:r>
          </a:p>
          <a:p>
            <a:r>
              <a:rPr lang="en-US" sz="2800" dirty="0" smtClean="0"/>
              <a:t>When you create a deployment, a </a:t>
            </a:r>
            <a:r>
              <a:rPr lang="en-US" sz="2800" dirty="0" err="1" smtClean="0"/>
              <a:t>replicaset</a:t>
            </a:r>
            <a:r>
              <a:rPr lang="en-US" sz="2800" dirty="0" smtClean="0"/>
              <a:t> is automatically created, the </a:t>
            </a:r>
            <a:r>
              <a:rPr lang="en-US" sz="2800" dirty="0" err="1" smtClean="0"/>
              <a:t>replicaset</a:t>
            </a:r>
            <a:r>
              <a:rPr lang="en-US" sz="2800" dirty="0" smtClean="0"/>
              <a:t> supervises many instances of your pods should be deployed</a:t>
            </a:r>
            <a:endParaRPr lang="en-US" sz="2800" dirty="0"/>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smtClean="0">
                <a:solidFill>
                  <a:schemeClr val="tx1"/>
                </a:solidFill>
                <a:ea typeface="Segoe UI" pitchFamily="34" charset="0"/>
                <a:cs typeface="Segoe UI" pitchFamily="34" charset="0"/>
              </a:rPr>
              <a:t>ReplicaSets</a:t>
            </a:r>
            <a:endParaRPr lang="en-US" sz="2000" dirty="0" smtClean="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a:t>
            </a:r>
            <a:r>
              <a:rPr lang="en-US" sz="2000" b="1" dirty="0" smtClean="0">
                <a:latin typeface="Courier New" charset="0"/>
                <a:ea typeface="Courier New" charset="0"/>
                <a:cs typeface="Courier New" charset="0"/>
              </a:rPr>
              <a:t>replicas=3 deployment/</a:t>
            </a:r>
            <a:r>
              <a:rPr lang="en-US" sz="2000" b="1" dirty="0" err="1" smtClean="0">
                <a:latin typeface="Courier New" charset="0"/>
                <a:ea typeface="Courier New" charset="0"/>
                <a:cs typeface="Courier New" charset="0"/>
              </a:rPr>
              <a:t>todo-api</a:t>
            </a:r>
            <a:endParaRPr lang="en-US" sz="2000" b="1" dirty="0" smtClean="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Events</a:t>
            </a:r>
            <a:endParaRPr lang="en-US" dirty="0"/>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smtClean="0"/>
              <a:t>From “Kubernetes in Action” by Manning</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Volumes</a:t>
            </a:r>
            <a:endParaRPr lang="en-US" dirty="0"/>
          </a:p>
        </p:txBody>
      </p:sp>
      <p:sp>
        <p:nvSpPr>
          <p:cNvPr id="3" name="Text Placeholder 2"/>
          <p:cNvSpPr>
            <a:spLocks noGrp="1"/>
          </p:cNvSpPr>
          <p:nvPr>
            <p:ph type="body" sz="quarter" idx="10"/>
          </p:nvPr>
        </p:nvSpPr>
        <p:spPr>
          <a:xfrm>
            <a:off x="274702" y="1211287"/>
            <a:ext cx="4003384" cy="5783238"/>
          </a:xfrm>
        </p:spPr>
        <p:txBody>
          <a:bodyPr/>
          <a:lstStyle/>
          <a:p>
            <a:r>
              <a:rPr lang="en-US" sz="2800" dirty="0" smtClean="0"/>
              <a:t>Persistent Volumes are resources to specify how storage volumes are made available to pods</a:t>
            </a:r>
          </a:p>
          <a:p>
            <a:r>
              <a:rPr lang="en-US" sz="2800" dirty="0" smtClean="0"/>
              <a:t>The containers in your pods mount these volumes to a path in their filesystem</a:t>
            </a:r>
          </a:p>
          <a:p>
            <a:r>
              <a:rPr lang="en-US" sz="2800" dirty="0" smtClean="0"/>
              <a:t>K8S supports many volume types</a:t>
            </a:r>
          </a:p>
          <a:p>
            <a:pPr lvl="1"/>
            <a:r>
              <a:rPr lang="en-US" sz="2400" dirty="0">
                <a:hlinkClick r:id="rId2"/>
              </a:rPr>
              <a:t>https://kubernetes.io/docs/concepts/storage/volumes</a:t>
            </a:r>
            <a:r>
              <a:rPr lang="en-US" sz="2400" dirty="0" smtClean="0">
                <a:hlinkClick r:id="rId2"/>
              </a:rPr>
              <a:t>/</a:t>
            </a: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1568685"/>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Volume Claims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Class</a:t>
            </a:r>
            <a:endParaRPr lang="en-US" dirty="0"/>
          </a:p>
        </p:txBody>
      </p:sp>
      <p:sp>
        <p:nvSpPr>
          <p:cNvPr id="3" name="Text Placeholder 2"/>
          <p:cNvSpPr>
            <a:spLocks noGrp="1"/>
          </p:cNvSpPr>
          <p:nvPr>
            <p:ph type="body" sz="quarter" idx="10"/>
          </p:nvPr>
        </p:nvSpPr>
        <p:spPr>
          <a:xfrm>
            <a:off x="274703" y="1211287"/>
            <a:ext cx="3415554" cy="5650778"/>
          </a:xfrm>
        </p:spPr>
        <p:txBody>
          <a:bodyPr/>
          <a:lstStyle/>
          <a:p>
            <a:r>
              <a:rPr lang="en-US" sz="2400" dirty="0" smtClean="0"/>
              <a:t>Storage classes are means for cluster admins to define different classes of storage for developers to use e.g. disk speed, capacity, </a:t>
            </a:r>
            <a:r>
              <a:rPr lang="en-US" sz="2400" dirty="0" err="1" smtClean="0"/>
              <a:t>etc</a:t>
            </a:r>
            <a:endParaRPr lang="en-US" sz="2400" dirty="0" smtClean="0"/>
          </a:p>
          <a:p>
            <a:r>
              <a:rPr lang="en-US" sz="2400" dirty="0" smtClean="0"/>
              <a:t>Developers can then request storage of a specific class in their PVC</a:t>
            </a:r>
          </a:p>
          <a:p>
            <a:r>
              <a:rPr lang="en-US" sz="2400" dirty="0" smtClean="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smtClean="0">
                <a:latin typeface="Courier New" charset="0"/>
                <a:ea typeface="Courier New" charset="0"/>
                <a:cs typeface="Courier New" charset="0"/>
              </a:rPr>
              <a:t>storageclasses</a:t>
            </a:r>
            <a:endParaRPr lang="en-US" sz="2200" b="1" dirty="0" smtClean="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a:t>
            </a:r>
            <a:r>
              <a:rPr lang="en-US" sz="2200" b="1" dirty="0" smtClean="0">
                <a:latin typeface="Courier New" charset="0"/>
                <a:ea typeface="Courier New" charset="0"/>
                <a:cs typeface="Courier New" charset="0"/>
              </a:rPr>
              <a:t>       PROVISIONER</a:t>
            </a:r>
          </a:p>
          <a:p>
            <a:r>
              <a:rPr lang="en-US" sz="2200" b="1" dirty="0" smtClean="0">
                <a:latin typeface="Courier New" charset="0"/>
                <a:ea typeface="Courier New" charset="0"/>
                <a:cs typeface="Courier New" charset="0"/>
              </a:rPr>
              <a:t>default </a:t>
            </a:r>
            <a:r>
              <a:rPr lang="en-US" sz="2200" b="1" dirty="0">
                <a:latin typeface="Courier New" charset="0"/>
                <a:ea typeface="Courier New" charset="0"/>
                <a:cs typeface="Courier New" charset="0"/>
              </a:rPr>
              <a:t>(default)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p>
          <a:p>
            <a:r>
              <a:rPr lang="en-US" sz="2200" b="1" dirty="0" smtClean="0">
                <a:latin typeface="Courier New" charset="0"/>
                <a:ea typeface="Courier New" charset="0"/>
                <a:cs typeface="Courier New" charset="0"/>
              </a:rPr>
              <a:t>managed-premium     </a:t>
            </a:r>
            <a:r>
              <a:rPr lang="en-US" sz="2200" b="1" dirty="0" err="1" smtClean="0">
                <a:latin typeface="Courier New" charset="0"/>
                <a:ea typeface="Courier New" charset="0"/>
                <a:cs typeface="Courier New" charset="0"/>
              </a:rPr>
              <a:t>kubernetes.io</a:t>
            </a:r>
            <a:r>
              <a:rPr lang="en-US" sz="2200" b="1" dirty="0" smtClean="0">
                <a:latin typeface="Courier New" charset="0"/>
                <a:ea typeface="Courier New" charset="0"/>
                <a:cs typeface="Courier New" charset="0"/>
              </a:rPr>
              <a:t>/azure-disk</a:t>
            </a:r>
            <a:endParaRPr lang="en-US" sz="2200" b="1" dirty="0">
              <a:latin typeface="Courier New" charset="0"/>
              <a:ea typeface="Courier New" charset="0"/>
              <a:cs typeface="Courier New" charset="0"/>
            </a:endParaRP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Storage Class for AKS</a:t>
            </a:r>
            <a:endParaRPr lang="en-US" dirty="0"/>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storage.k8s.io/v1</a:t>
            </a:r>
          </a:p>
          <a:p>
            <a:pPr marL="0" indent="0">
              <a:buNone/>
            </a:pPr>
            <a:r>
              <a:rPr lang="en-US" sz="2000" b="1" dirty="0" smtClean="0">
                <a:latin typeface="Courier New" charset="0"/>
                <a:ea typeface="Courier New" charset="0"/>
                <a:cs typeface="Courier New" charset="0"/>
              </a:rPr>
              <a:t>kind</a:t>
            </a:r>
            <a:r>
              <a:rPr lang="en-US" sz="2000" b="1" dirty="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a:t>
            </a:r>
            <a:endParaRPr lang="en-US" sz="2000" b="1" dirty="0" smtClean="0">
              <a:latin typeface="Courier New" charset="0"/>
              <a:ea typeface="Courier New" charset="0"/>
              <a:cs typeface="Courier New" charset="0"/>
            </a:endParaRPr>
          </a:p>
          <a:p>
            <a:pPr marL="0" indent="0">
              <a:buNone/>
            </a:pPr>
            <a:r>
              <a:rPr lang="en-US" sz="2000" b="1" dirty="0" smtClean="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r>
              <a:rPr lang="en-US" sz="2000" b="1" dirty="0" err="1" smtClean="0">
                <a:latin typeface="Courier New" charset="0"/>
                <a:ea typeface="Courier New" charset="0"/>
                <a:cs typeface="Courier New" charset="0"/>
              </a:rPr>
              <a:t>storageclass.beta.kubernetes.io</a:t>
            </a:r>
            <a:r>
              <a:rPr lang="en-US" sz="2000" b="1" dirty="0" smtClean="0">
                <a:latin typeface="Courier New" charset="0"/>
                <a:ea typeface="Courier New" charset="0"/>
                <a:cs typeface="Courier New" charset="0"/>
              </a:rPr>
              <a:t>/is-default-class</a:t>
            </a:r>
            <a:r>
              <a:rPr lang="en-US" sz="2000" b="1" dirty="0">
                <a:latin typeface="Courier New" charset="0"/>
                <a:ea typeface="Courier New" charset="0"/>
                <a:cs typeface="Courier New" charset="0"/>
              </a:rPr>
              <a:t>: "true"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labels</a:t>
            </a:r>
            <a:r>
              <a:rPr lang="en-US" sz="2000" b="1" dirty="0">
                <a:latin typeface="Courier New" charset="0"/>
                <a:ea typeface="Courier New" charset="0"/>
                <a:cs typeface="Courier New" charset="0"/>
              </a:rPr>
              <a:t>:    </a:t>
            </a:r>
            <a:endParaRPr lang="en-US" sz="2000" b="1" dirty="0" smtClean="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 name</a:t>
            </a:r>
            <a:r>
              <a:rPr lang="en-US" sz="2000" b="1" dirty="0">
                <a:latin typeface="Courier New" charset="0"/>
                <a:ea typeface="Courier New" charset="0"/>
                <a:cs typeface="Courier New" charset="0"/>
              </a:rPr>
              <a:t>: </a:t>
            </a:r>
            <a:r>
              <a:rPr lang="en-US" sz="2000" b="1" dirty="0" smtClean="0">
                <a:latin typeface="Courier New" charset="0"/>
                <a:ea typeface="Courier New" charset="0"/>
                <a:cs typeface="Courier New" charset="0"/>
              </a:rPr>
              <a:t>default</a:t>
            </a:r>
          </a:p>
          <a:p>
            <a:pPr marL="0" indent="0">
              <a:buNone/>
            </a:pPr>
            <a:r>
              <a:rPr lang="en-US" sz="2000" b="1" dirty="0" smtClean="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kind</a:t>
            </a:r>
            <a:r>
              <a:rPr lang="en-US" sz="2000" b="1" dirty="0">
                <a:solidFill>
                  <a:srgbClr val="FF0000"/>
                </a:solidFill>
                <a:latin typeface="Courier New" charset="0"/>
                <a:ea typeface="Courier New" charset="0"/>
                <a:cs typeface="Courier New" charset="0"/>
              </a:rPr>
              <a:t>: Managed  </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a:solidFill>
                  <a:srgbClr val="FF0000"/>
                </a:solidFill>
                <a:latin typeface="Courier New" charset="0"/>
                <a:ea typeface="Courier New" charset="0"/>
                <a:cs typeface="Courier New" charset="0"/>
              </a:rPr>
              <a:t> </a:t>
            </a:r>
            <a:r>
              <a:rPr lang="en-US" sz="2000" b="1" dirty="0" smtClean="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Standard_LRS</a:t>
            </a:r>
            <a:endParaRPr lang="en-US" sz="2000" b="1" dirty="0" smtClean="0">
              <a:solidFill>
                <a:srgbClr val="FF0000"/>
              </a:solidFill>
              <a:latin typeface="Courier New" charset="0"/>
              <a:ea typeface="Courier New" charset="0"/>
              <a:cs typeface="Courier New" charset="0"/>
            </a:endParaRPr>
          </a:p>
          <a:p>
            <a:pPr marL="0" indent="0">
              <a:buNone/>
            </a:pPr>
            <a:r>
              <a:rPr lang="en-US" sz="2000" b="1" dirty="0" err="1" smtClean="0">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smtClean="0">
                <a:solidFill>
                  <a:srgbClr val="FF0000"/>
                </a:solidFill>
                <a:latin typeface="Courier New" charset="0"/>
                <a:ea typeface="Courier New" charset="0"/>
                <a:cs typeface="Courier New" charset="0"/>
              </a:rPr>
              <a:t>kubernetes.io</a:t>
            </a:r>
            <a:r>
              <a:rPr lang="en-US" sz="2000" b="1" dirty="0" smtClean="0">
                <a:solidFill>
                  <a:srgbClr val="FF0000"/>
                </a:solidFill>
                <a:latin typeface="Courier New" charset="0"/>
                <a:ea typeface="Courier New" charset="0"/>
                <a:cs typeface="Courier New" charset="0"/>
              </a:rPr>
              <a:t>/azure-disk</a:t>
            </a:r>
          </a:p>
          <a:p>
            <a:pPr marL="0" indent="0">
              <a:buNone/>
            </a:pPr>
            <a:r>
              <a:rPr lang="en-US" sz="2000" b="1" dirty="0" err="1" smtClean="0">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Authentication/Authorization</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smtClean="0"/>
              <a:t>Authr</a:t>
            </a:r>
            <a:r>
              <a:rPr lang="en-US" sz="2800" dirty="0" smtClean="0"/>
              <a:t> decision based on a set of attributes:</a:t>
            </a:r>
          </a:p>
          <a:p>
            <a:pPr lvl="1"/>
            <a:r>
              <a:rPr lang="en-US" sz="2000" dirty="0" err="1" smtClean="0"/>
              <a:t>apigroup</a:t>
            </a:r>
            <a:r>
              <a:rPr lang="en-US" sz="2000" dirty="0" smtClean="0"/>
              <a:t>, resource, verb</a:t>
            </a:r>
            <a:r>
              <a:rPr lang="en-US" sz="2000" smtClean="0"/>
              <a:t>, subject</a:t>
            </a:r>
            <a:endParaRPr lang="en-US" sz="2000" dirty="0" smtClean="0"/>
          </a:p>
          <a:p>
            <a:r>
              <a:rPr lang="en-US" sz="2800" dirty="0" smtClean="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smtClean="0"/>
              <a:t>From “Kubernetes in Action” by Manning</a:t>
            </a:r>
            <a:endParaRPr lang="en-US" sz="1400" dirty="0"/>
          </a:p>
        </p:txBody>
      </p:sp>
    </p:spTree>
    <p:extLst>
      <p:ext uri="{BB962C8B-B14F-4D97-AF65-F5344CB8AC3E}">
        <p14:creationId xmlns:p14="http://schemas.microsoft.com/office/powerpoint/2010/main" val="182199548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RBAC</a:t>
            </a:r>
            <a:endParaRPr lang="en-US" dirty="0"/>
          </a:p>
        </p:txBody>
      </p:sp>
      <p:sp>
        <p:nvSpPr>
          <p:cNvPr id="3" name="Text Placeholder 2"/>
          <p:cNvSpPr>
            <a:spLocks noGrp="1"/>
          </p:cNvSpPr>
          <p:nvPr>
            <p:ph type="body" sz="quarter" idx="10"/>
          </p:nvPr>
        </p:nvSpPr>
        <p:spPr>
          <a:xfrm>
            <a:off x="355725" y="1338609"/>
            <a:ext cx="10628650" cy="923330"/>
          </a:xfrm>
        </p:spPr>
        <p:txBody>
          <a:bodyPr/>
          <a:lstStyle/>
          <a:p>
            <a:r>
              <a:rPr lang="en-US" sz="2400" dirty="0" smtClean="0"/>
              <a:t>Roles define permissions</a:t>
            </a:r>
          </a:p>
          <a:p>
            <a:r>
              <a:rPr lang="en-US" sz="2400" dirty="0" err="1" smtClean="0"/>
              <a:t>RoleBindings</a:t>
            </a:r>
            <a:r>
              <a:rPr lang="en-US" sz="2400" dirty="0" smtClean="0"/>
              <a:t> grant permissions to subject at a namespace level </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20903"/>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smtClean="0"/>
              <a:t>From “Kubernetes in Action” by Manning</a:t>
            </a:r>
            <a:endParaRPr lang="en-US" sz="1400" dirty="0"/>
          </a:p>
        </p:txBody>
      </p:sp>
    </p:spTree>
    <p:extLst>
      <p:ext uri="{BB962C8B-B14F-4D97-AF65-F5344CB8AC3E}">
        <p14:creationId xmlns:p14="http://schemas.microsoft.com/office/powerpoint/2010/main" val="21186284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Ingress Rule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412566"/>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66</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67</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smtClean="0">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smtClean="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smtClean="0">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smtClean="0">
                <a:solidFill>
                  <a:schemeClr val="bg1"/>
                </a:solidFill>
                <a:hlinkClick r:id="rId11"/>
              </a:rPr>
              <a:t>www.architech.ca</a:t>
            </a:r>
            <a:endParaRPr lang="en-US" dirty="0" smtClean="0">
              <a:solidFill>
                <a:schemeClr val="bg1"/>
              </a:solidFill>
            </a:endParaRPr>
          </a:p>
          <a:p>
            <a:pPr algn="ctr" defTabSz="621716" fontAlgn="auto">
              <a:spcAft>
                <a:spcPts val="0"/>
              </a:spcAft>
              <a:defRPr/>
            </a:pPr>
            <a:r>
              <a:rPr lang="en-US" dirty="0" smtClean="0">
                <a:solidFill>
                  <a:schemeClr val="bg1"/>
                </a:solidFill>
                <a:hlinkClick r:id="rId12"/>
              </a:rPr>
              <a:t>kubernetes@architech.ca</a:t>
            </a:r>
            <a:endParaRPr lang="en-US" dirty="0" smtClean="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2954</TotalTime>
  <Words>4845</Words>
  <Application>Microsoft Macintosh PowerPoint</Application>
  <PresentationFormat>Custom</PresentationFormat>
  <Paragraphs>782</Paragraphs>
  <Slides>72</Slides>
  <Notes>56</Notes>
  <HiddenSlides>6</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72</vt:i4>
      </vt:variant>
    </vt:vector>
  </HeadingPairs>
  <TitlesOfParts>
    <vt:vector size="103" baseType="lpstr">
      <vt:lpstr>Calibri</vt:lpstr>
      <vt:lpstr>Calibri Light</vt:lpstr>
      <vt:lpstr>Consolas</vt:lpstr>
      <vt:lpstr>Courier New</vt:lpstr>
      <vt:lpstr>ＭＳ Ｐゴシック</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Hackfest Building Cloudy Applications </vt:lpstr>
      <vt:lpstr>Hackfest Approach</vt:lpstr>
      <vt:lpstr>Objective By End of Day</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Deployments and Replicasets</vt:lpstr>
      <vt:lpstr>Deployment Events</vt:lpstr>
      <vt:lpstr>Persistent Volumes</vt:lpstr>
      <vt:lpstr>Persistent Volume Claims</vt:lpstr>
      <vt:lpstr>Persistent Volume Claims</vt:lpstr>
      <vt:lpstr>Storage Class</vt:lpstr>
      <vt:lpstr>Default Storage Class for AKS</vt:lpstr>
      <vt:lpstr>Authentication/Authorization</vt:lpstr>
      <vt:lpstr>RBAC</vt:lpstr>
      <vt:lpstr>Ingress</vt:lpstr>
      <vt:lpstr>Ingress Rule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203</cp:revision>
  <dcterms:modified xsi:type="dcterms:W3CDTF">2018-03-20T19:39:53Z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